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3"/>
  </p:notesMasterIdLst>
  <p:sldIdLst>
    <p:sldId id="630" r:id="rId6"/>
    <p:sldId id="660" r:id="rId7"/>
    <p:sldId id="627" r:id="rId8"/>
    <p:sldId id="605" r:id="rId9"/>
    <p:sldId id="631" r:id="rId10"/>
    <p:sldId id="647" r:id="rId11"/>
    <p:sldId id="648" r:id="rId12"/>
    <p:sldId id="649" r:id="rId13"/>
    <p:sldId id="650" r:id="rId14"/>
    <p:sldId id="634" r:id="rId15"/>
    <p:sldId id="661" r:id="rId16"/>
    <p:sldId id="636" r:id="rId17"/>
    <p:sldId id="651" r:id="rId18"/>
    <p:sldId id="640" r:id="rId19"/>
    <p:sldId id="643" r:id="rId20"/>
    <p:sldId id="644" r:id="rId21"/>
    <p:sldId id="646" r:id="rId22"/>
    <p:sldId id="645" r:id="rId23"/>
    <p:sldId id="530" r:id="rId24"/>
    <p:sldId id="582" r:id="rId25"/>
    <p:sldId id="584" r:id="rId26"/>
    <p:sldId id="585" r:id="rId27"/>
    <p:sldId id="583" r:id="rId28"/>
    <p:sldId id="586" r:id="rId29"/>
    <p:sldId id="652" r:id="rId30"/>
    <p:sldId id="591" r:id="rId31"/>
    <p:sldId id="601" r:id="rId32"/>
    <p:sldId id="653" r:id="rId33"/>
    <p:sldId id="541" r:id="rId34"/>
    <p:sldId id="552" r:id="rId35"/>
    <p:sldId id="558" r:id="rId36"/>
    <p:sldId id="553" r:id="rId37"/>
    <p:sldId id="560" r:id="rId38"/>
    <p:sldId id="556" r:id="rId39"/>
    <p:sldId id="654" r:id="rId40"/>
    <p:sldId id="655" r:id="rId41"/>
    <p:sldId id="656" r:id="rId42"/>
    <p:sldId id="568" r:id="rId43"/>
    <p:sldId id="657" r:id="rId44"/>
    <p:sldId id="570" r:id="rId45"/>
    <p:sldId id="564" r:id="rId46"/>
    <p:sldId id="571" r:id="rId47"/>
    <p:sldId id="572" r:id="rId48"/>
    <p:sldId id="573" r:id="rId49"/>
    <p:sldId id="574" r:id="rId50"/>
    <p:sldId id="658" r:id="rId51"/>
    <p:sldId id="625" r:id="rId52"/>
  </p:sldIdLst>
  <p:sldSz cx="9144000" cy="5143500" type="screen16x9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630"/>
            <p14:sldId id="660"/>
            <p14:sldId id="627"/>
            <p14:sldId id="605"/>
            <p14:sldId id="631"/>
            <p14:sldId id="647"/>
            <p14:sldId id="648"/>
            <p14:sldId id="649"/>
            <p14:sldId id="650"/>
            <p14:sldId id="634"/>
            <p14:sldId id="661"/>
            <p14:sldId id="636"/>
            <p14:sldId id="651"/>
            <p14:sldId id="640"/>
            <p14:sldId id="643"/>
            <p14:sldId id="644"/>
            <p14:sldId id="646"/>
            <p14:sldId id="645"/>
            <p14:sldId id="530"/>
            <p14:sldId id="582"/>
            <p14:sldId id="584"/>
            <p14:sldId id="585"/>
            <p14:sldId id="583"/>
            <p14:sldId id="586"/>
            <p14:sldId id="652"/>
            <p14:sldId id="591"/>
            <p14:sldId id="601"/>
            <p14:sldId id="653"/>
            <p14:sldId id="541"/>
            <p14:sldId id="552"/>
            <p14:sldId id="558"/>
            <p14:sldId id="553"/>
            <p14:sldId id="560"/>
            <p14:sldId id="556"/>
            <p14:sldId id="654"/>
            <p14:sldId id="655"/>
            <p14:sldId id="656"/>
            <p14:sldId id="568"/>
            <p14:sldId id="657"/>
            <p14:sldId id="570"/>
            <p14:sldId id="564"/>
            <p14:sldId id="571"/>
            <p14:sldId id="572"/>
            <p14:sldId id="573"/>
            <p14:sldId id="574"/>
            <p14:sldId id="658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DB1"/>
    <a:srgbClr val="FF8AD8"/>
    <a:srgbClr val="FF85FF"/>
    <a:srgbClr val="D883FF"/>
    <a:srgbClr val="7A81FF"/>
    <a:srgbClr val="76D6FF"/>
    <a:srgbClr val="73FDD6"/>
    <a:srgbClr val="73FB79"/>
    <a:srgbClr val="D5FC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2" autoAdjust="0"/>
    <p:restoredTop sz="94832"/>
  </p:normalViewPr>
  <p:slideViewPr>
    <p:cSldViewPr showGuides="1">
      <p:cViewPr varScale="1">
        <p:scale>
          <a:sx n="115" d="100"/>
          <a:sy n="115" d="100"/>
        </p:scale>
        <p:origin x="208" y="1096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17/10/23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memory-leaks-memory-8f1cc7495e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06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woman-working-on-vacation-gm1133651422-300958149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ftware-testing-service-76248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5095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A908F-135C-CC5F-2138-D9D9F0A778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929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Accessibility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89D1-A215-07D7-34EE-8425E2E6724D}"/>
              </a:ext>
            </a:extLst>
          </p:cNvPr>
          <p:cNvSpPr txBox="1"/>
          <p:nvPr/>
        </p:nvSpPr>
        <p:spPr>
          <a:xfrm>
            <a:off x="3851920" y="23870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10259254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Performance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89D1-A215-07D7-34EE-8425E2E6724D}"/>
              </a:ext>
            </a:extLst>
          </p:cNvPr>
          <p:cNvSpPr txBox="1"/>
          <p:nvPr/>
        </p:nvSpPr>
        <p:spPr>
          <a:xfrm>
            <a:off x="3851920" y="23870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5826609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Mutation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88BED-7EA8-491D-3CE1-44A208DF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/>
          <a:stretch/>
        </p:blipFill>
        <p:spPr>
          <a:xfrm>
            <a:off x="1547521" y="627534"/>
            <a:ext cx="6048957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3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Memory leakage tests</a:t>
            </a:r>
          </a:p>
        </p:txBody>
      </p:sp>
      <p:pic>
        <p:nvPicPr>
          <p:cNvPr id="13" name="Picture 12" descr="A toy story character next to another toy&#10;&#10;Description automatically generated">
            <a:extLst>
              <a:ext uri="{FF2B5EF4-FFF2-40B4-BE49-F238E27FC236}">
                <a16:creationId xmlns:a16="http://schemas.microsoft.com/office/drawing/2014/main" id="{C4E46DC0-E105-B529-12C8-3BA1F3A9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022" y="1015159"/>
            <a:ext cx="6961956" cy="3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4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Snapshot tests</a:t>
            </a:r>
          </a:p>
        </p:txBody>
      </p:sp>
      <p:pic>
        <p:nvPicPr>
          <p:cNvPr id="1026" name="Picture 2" descr="SnapDragon® - New York Apple Association">
            <a:extLst>
              <a:ext uri="{FF2B5EF4-FFF2-40B4-BE49-F238E27FC236}">
                <a16:creationId xmlns:a16="http://schemas.microsoft.com/office/drawing/2014/main" id="{87F39CBD-DBBE-B1E7-1779-9D611306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8" y="820658"/>
            <a:ext cx="2583243" cy="2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Dragon® - New York Apple Association">
            <a:extLst>
              <a:ext uri="{FF2B5EF4-FFF2-40B4-BE49-F238E27FC236}">
                <a16:creationId xmlns:a16="http://schemas.microsoft.com/office/drawing/2014/main" id="{9E6D2438-0613-517C-83AC-CD76E07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3003798"/>
            <a:ext cx="2718214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premium imported – Subzfresh">
            <a:extLst>
              <a:ext uri="{FF2B5EF4-FFF2-40B4-BE49-F238E27FC236}">
                <a16:creationId xmlns:a16="http://schemas.microsoft.com/office/drawing/2014/main" id="{C07B8988-273C-5985-6D2C-238EFC2F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90" y="714413"/>
            <a:ext cx="2135740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318DC722-ABA6-57D7-6928-06A8DB7B4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1657350"/>
            <a:ext cx="914400" cy="914400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21A514C9-0AD9-76A3-BEC9-471FD4B3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384049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A439DC12-72B5-ABEC-B6A4-E3B73331F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1657350"/>
            <a:ext cx="914400" cy="914400"/>
          </a:xfrm>
          <a:prstGeom prst="rect">
            <a:avLst/>
          </a:prstGeom>
        </p:spPr>
      </p:pic>
      <p:pic>
        <p:nvPicPr>
          <p:cNvPr id="1034" name="Picture 10" descr="Granny Smith (Green) Apple - fruityland">
            <a:extLst>
              <a:ext uri="{FF2B5EF4-FFF2-40B4-BE49-F238E27FC236}">
                <a16:creationId xmlns:a16="http://schemas.microsoft.com/office/drawing/2014/main" id="{E3093CD7-CE70-7822-6EFB-17FAFEFD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5" y="2715767"/>
            <a:ext cx="2581154" cy="22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5FC26E39-837B-9C45-9907-5B895B2C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384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Security tests</a:t>
            </a:r>
          </a:p>
        </p:txBody>
      </p:sp>
      <p:pic>
        <p:nvPicPr>
          <p:cNvPr id="5" name="Picture 4" descr="A person wearing a black mask holding a white sign&#10;&#10;Description automatically generated">
            <a:extLst>
              <a:ext uri="{FF2B5EF4-FFF2-40B4-BE49-F238E27FC236}">
                <a16:creationId xmlns:a16="http://schemas.microsoft.com/office/drawing/2014/main" id="{E5E7859E-BE9A-7B25-BE59-D7781EFD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787865"/>
            <a:ext cx="6984776" cy="435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38204-4A28-F6F9-1C6E-0CC78D210441}"/>
              </a:ext>
            </a:extLst>
          </p:cNvPr>
          <p:cNvSpPr txBox="1"/>
          <p:nvPr/>
        </p:nvSpPr>
        <p:spPr>
          <a:xfrm>
            <a:off x="1016797" y="821062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pngimg.com/download/50063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954413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Code quality tests</a:t>
            </a:r>
          </a:p>
        </p:txBody>
      </p:sp>
      <p:pic>
        <p:nvPicPr>
          <p:cNvPr id="7" name="Picture 6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7A6F3E4A-A636-9097-432A-4831EF9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5676" y="921375"/>
            <a:ext cx="5832648" cy="38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9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All at once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354652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8301009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8971E-7CEB-AB50-CA53-DD4CDE10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15566"/>
            <a:ext cx="4200140" cy="3651870"/>
          </a:xfrm>
          <a:prstGeom prst="rect">
            <a:avLst/>
          </a:prstGeom>
        </p:spPr>
      </p:pic>
      <p:pic>
        <p:nvPicPr>
          <p:cNvPr id="3" name="Picture 2" descr="iDEAL - Wikipedia">
            <a:extLst>
              <a:ext uri="{FF2B5EF4-FFF2-40B4-BE49-F238E27FC236}">
                <a16:creationId xmlns:a16="http://schemas.microsoft.com/office/drawing/2014/main" id="{C25F5E9E-11DF-B122-0AA2-A9114315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3162059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5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96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132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715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47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30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</a:t>
            </a:r>
          </a:p>
        </p:txBody>
      </p:sp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1D958EED-2373-ED41-4482-9CB1B38C051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1904732" y="1186095"/>
            <a:ext cx="5328592" cy="35248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0929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9582"/>
            <a:ext cx="5385668" cy="35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1987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98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 + 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07" y="1507074"/>
            <a:ext cx="379520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505592" y="1593284"/>
            <a:ext cx="3549346" cy="2347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0620DCC0-89F7-3186-6A03-CD3FC09E4A79}"/>
              </a:ext>
            </a:extLst>
          </p:cNvPr>
          <p:cNvSpPr/>
          <p:nvPr/>
        </p:nvSpPr>
        <p:spPr>
          <a:xfrm>
            <a:off x="4217686" y="221171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503554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A61FDCBE-0D8B-A7FF-DDBC-F6C44F8E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81" b="12381"/>
          <a:stretch>
            <a:fillRect/>
          </a:stretch>
        </p:blipFill>
        <p:spPr>
          <a:xfrm>
            <a:off x="5253737" y="3063691"/>
            <a:ext cx="3168352" cy="16682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D8E28-FA4D-F537-0740-B0920A8BDBCF}"/>
              </a:ext>
            </a:extLst>
          </p:cNvPr>
          <p:cNvSpPr txBox="1"/>
          <p:nvPr/>
        </p:nvSpPr>
        <p:spPr>
          <a:xfrm>
            <a:off x="5815835" y="247844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b</a:t>
            </a:r>
            <a:r>
              <a:rPr lang="en-NL" sz="2400" b="1">
                <a:solidFill>
                  <a:schemeClr val="bg2"/>
                </a:solidFill>
              </a:rPr>
              <a:t>y Illia Lebid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9FF1-26E8-294F-5AA2-BFE9CC9E929C}"/>
              </a:ext>
            </a:extLst>
          </p:cNvPr>
          <p:cNvSpPr txBox="1"/>
          <p:nvPr/>
        </p:nvSpPr>
        <p:spPr>
          <a:xfrm>
            <a:off x="5058001" y="1164073"/>
            <a:ext cx="355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FULL PROOF TESTING</a:t>
            </a:r>
            <a:endParaRPr lang="en-NL" sz="24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D5F7-5C98-4C3B-EA59-3C7B54D7288B}"/>
              </a:ext>
            </a:extLst>
          </p:cNvPr>
          <p:cNvSpPr txBox="1"/>
          <p:nvPr/>
        </p:nvSpPr>
        <p:spPr>
          <a:xfrm>
            <a:off x="4859710" y="1629478"/>
            <a:ext cx="395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A GUIDE TO STABLE APPLICATION</a:t>
            </a:r>
            <a:endParaRPr lang="en-NL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88345-4E50-9CD3-607B-D5951B081136}"/>
              </a:ext>
            </a:extLst>
          </p:cNvPr>
          <p:cNvSpPr/>
          <p:nvPr/>
        </p:nvSpPr>
        <p:spPr>
          <a:xfrm>
            <a:off x="5058000" y="2174989"/>
            <a:ext cx="3559821" cy="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425D-44EC-0826-D05C-B2B8EC69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pic>
        <p:nvPicPr>
          <p:cNvPr id="3074" name="Picture 2" descr="ABN AMRO | World Economic Forum">
            <a:extLst>
              <a:ext uri="{FF2B5EF4-FFF2-40B4-BE49-F238E27FC236}">
                <a16:creationId xmlns:a16="http://schemas.microsoft.com/office/drawing/2014/main" id="{1333D85A-FCF0-3CC7-0CFD-BD5EDADB7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32726" r="6503" b="24801"/>
          <a:stretch/>
        </p:blipFill>
        <p:spPr bwMode="auto">
          <a:xfrm>
            <a:off x="5058000" y="50332"/>
            <a:ext cx="3490050" cy="9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4000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AA7-EBA8-0E99-B49D-0A78BE541B2E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DA4B8C-7F22-2EBF-EEB1-EE4430F9FCD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457F0E-10A0-F0A1-F9CA-0F6C4C6A3B5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8B14A2B-4513-BBEB-9EF0-43387D9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2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false;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C0BDE9-DECE-350B-2A60-14BFEF67D1DD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EE9E37-5569-6542-9D61-0151F7EB04F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F5FA3-6E67-3300-2ECE-F88651DA52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846CC1C-E3DC-2ED2-23D4-88CD6E8A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2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3BD1A-A7D5-16E4-8890-F422965FCE44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3323B-E360-56C3-6649-5DB368491341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E8167-85CE-7175-5BCB-0019C93EE22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91ADE58-1ECC-87AB-7F65-9E780D68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14909"/>
              </p:ext>
            </p:extLst>
          </p:nvPr>
        </p:nvGraphicFramePr>
        <p:xfrm>
          <a:off x="348860" y="915567"/>
          <a:ext cx="8440338" cy="3878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699355">
                <a:tc>
                  <a:txBody>
                    <a:bodyPr/>
                    <a:lstStyle/>
                    <a:p>
                      <a:r>
                        <a:rPr lang="en-NL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 + 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07" y="1507074"/>
            <a:ext cx="379520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505592" y="1593284"/>
            <a:ext cx="3549346" cy="2347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0620DCC0-89F7-3186-6A03-CD3FC09E4A79}"/>
              </a:ext>
            </a:extLst>
          </p:cNvPr>
          <p:cNvSpPr/>
          <p:nvPr/>
        </p:nvSpPr>
        <p:spPr>
          <a:xfrm>
            <a:off x="4217686" y="221171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35622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FECAC-E406-FE83-C429-3462E0E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Unit, functional, e2e, contracts tests</a:t>
            </a:r>
          </a:p>
        </p:txBody>
      </p:sp>
    </p:spTree>
    <p:extLst>
      <p:ext uri="{BB962C8B-B14F-4D97-AF65-F5344CB8AC3E}">
        <p14:creationId xmlns:p14="http://schemas.microsoft.com/office/powerpoint/2010/main" val="33796907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sz="2300" dirty="0"/>
              <a:t>Unit</a:t>
            </a:r>
            <a:r>
              <a:rPr lang="en-NL" dirty="0"/>
              <a:t>, </a:t>
            </a:r>
            <a:r>
              <a:rPr lang="en-NL" b="0" dirty="0"/>
              <a:t>functional, e2e, contracts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DBA2-C0D1-E027-D0F9-88F76441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</a:t>
            </a:r>
            <a:r>
              <a:rPr lang="en-NL" sz="2400" dirty="0"/>
              <a:t>functional</a:t>
            </a:r>
            <a:r>
              <a:rPr lang="en-NL" b="0" dirty="0"/>
              <a:t>, e2e, contracts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EB60C-6897-C65E-54E2-3A2E6AA1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</a:t>
            </a:r>
            <a:r>
              <a:rPr lang="en-NL" sz="2400" dirty="0"/>
              <a:t>e2e</a:t>
            </a:r>
            <a:r>
              <a:rPr lang="en-NL" b="0" dirty="0"/>
              <a:t>, contracts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3409-BA3E-4F99-99B8-CA46572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e2e, </a:t>
            </a:r>
            <a:r>
              <a:rPr lang="en-NL" sz="2400" dirty="0"/>
              <a:t>contracts </a:t>
            </a:r>
            <a:r>
              <a:rPr lang="en-NL" b="0" dirty="0"/>
              <a:t>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7755-38B1-9BE0-D630-20F0E53C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Props1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C51916-87AC-4A9B-A959-3350DB9B11F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962d9db-3d13-45f0-8a7d-4953e14385ca"/>
    <ds:schemaRef ds:uri="53dbb911-c30a-421f-b09c-09dd51c662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26144</TotalTime>
  <Words>1732</Words>
  <Application>Microsoft Macintosh PowerPoint</Application>
  <PresentationFormat>On-screen Show (16:9)</PresentationFormat>
  <Paragraphs>391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123</cp:revision>
  <dcterms:created xsi:type="dcterms:W3CDTF">2018-08-28T11:37:56Z</dcterms:created>
  <dcterms:modified xsi:type="dcterms:W3CDTF">2023-10-19T08:21:31Z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